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lay"/>
      <p:regular r:id="rId42"/>
      <p:bold r:id="rId43"/>
    </p:embeddedFont>
    <p:embeddedFont>
      <p:font typeface="Noto Sans KR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Play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otoSansKR-regular.fntdata"/><Relationship Id="rId21" Type="http://schemas.openxmlformats.org/officeDocument/2006/relationships/slide" Target="slides/slide15.xml"/><Relationship Id="rId43" Type="http://schemas.openxmlformats.org/officeDocument/2006/relationships/font" Target="fonts/Play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NotoSansK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hat.com/ko/topics/cloud-native-app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bedrock/latest/userguide/model-customization-prepare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umdata.tistory.com/40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397091b15_0_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안녕하세요, 여러분 퍼블릭 세션에 와주셔서 감사합니다.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ㅇ</a:t>
            </a:r>
            <a:endParaRPr/>
          </a:p>
        </p:txBody>
      </p:sp>
      <p:sp>
        <p:nvSpPr>
          <p:cNvPr id="146" name="Google Shape;146;g34397091b15_0_0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482d91601_0_7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인프라 관리란,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먼저 인프라는 애플리케이션을 구축하는 데 필요한 모든 소프트웨어, 하드웨어, 네트워크 등 서비스의 집합을 의미합니다.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여기서 소프트웨어는 운영체제, 데이터 스토리지 등이 포함됩니다.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이러한 인프라를 관리하는 방법은 크게 두 가지인데,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첫번 째는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조직이 그들의 모든 데이터(리소스를) 자체 데이터 센터의 물리적 서버 내에 저장하여 관리하는 것이고,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번째는 조직이 (물리적인) 리소스를 구매하는 게 아니라, 클라우드 업체에서 컴퓨팅 리소스를 대여하는 것인데, 이 방법에서는 클라우드 공급자가 모든 IT 인프라를 유지 관리하며, 사용자는 가상화를 통해 해당 인프라에 액세스합니다.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사용자는 인프라 관리를 할 필요가 없다는 장점이 있습니다.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인프라 관리를 클라우드 업체가 해주기 때문에, 사용자는 자체 서버가 필요가 없고, 그래서 서버리스 API 를 요청할 수 있다고 하는 것입니다.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—-----------------------------------------------------------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서버리스란,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개발자가 서버를 관리할 필요 없이 애플리케이션을 빌드하고 실행할 수 있도록 하는 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클라우드 </a:t>
            </a:r>
            <a:r>
              <a:rPr lang="ko">
                <a:solidFill>
                  <a:schemeClr val="dk1"/>
                </a:solidFill>
              </a:rPr>
              <a:t>모델.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한마디로, 앞서 말한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관리 작업을 개발자가 신경 쓸 필요 없이 코드를 실행하고, 데이터를 관리하고, 애플리케이션을 통합할 수 있습니다.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서버리스 컴퓨팅의 서버는 클라우드 서비스 제공업체(CSP)가 관리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g31482d91601_0_75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482d91601_0_9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서드파티란,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b="1" lang="ko" sz="1050">
                <a:solidFill>
                  <a:schemeClr val="dk1"/>
                </a:solidFill>
              </a:rPr>
              <a:t>다른 회사 제품에 이용되는 소프트웨어나 하드웨어를 개발하는 회사입니다. 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 sz="1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Amazon Bedrock은 Anthropic, Stability AI 등 타 회사의 파운데이션 모델을 제공 합니다. </a:t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g31482d91601_0_95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482d91601_0_13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자 그럼 다시 돌아와서,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프롬프트를 통해 기본적인 파운데이션 모델에 이 모델이 </a:t>
            </a:r>
            <a:r>
              <a:rPr lang="ko">
                <a:solidFill>
                  <a:schemeClr val="dk1"/>
                </a:solidFill>
              </a:rPr>
              <a:t>수행해야 할 작업을 지시하는 문장을 입력할 수 있고, </a:t>
            </a:r>
            <a:r>
              <a:rPr lang="ko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// 필요에 따라 모델을 추가 학습( Fine-tuning)하여 특정 작업에 맞게 최적화한 모델을 사용할 수 있습니다.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모든 요청과 작업은 API 계층을 통해 처리되는데, Bedrock의 서버리스 환경을 이용해 인프라 관리 없이 API 호출을 통해 여러 가지 서드 파티 모델에 접근할 수 있습니다.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g31482d91601_0_13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7622a45a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7622a45a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아마존 배드락의 주요 이점을 다음과 같습니다.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먼저 앞서 말씀드렸듯이 서버리스 서비스로, 별도의 인프라 관리가 필요 없이 단순히 API 통신 만으로 FM 을 애플리케이션에 통합 및 배포하여 사용할 수 있습니다.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아마존에서 자체개발한 대규모 언어 모델을 비롯하여 3rd파티</a:t>
            </a:r>
            <a:r>
              <a:rPr lang="ko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에서 제공하는 다양한 FM 을 지원하여 사례에 적합한 모델을 선택하여 사용할 수 있습니다.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또한 각 회사에서 보유하고 있는 데이터를 사용하여 파인 튜닝할 수 있으며 모델을 프라이빗하게 유지할 수 있습니다.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3898826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3898826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아마존 배드락의 동작 방식에 대해 살펴보겠습니다. 먼저, 아마존 배드락에서 제공하는 플레이그라운드를 사용하여 다양한 파운데이션 모델들을 테스트해 보고 필요에 맞는 모델을 선택할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F141A"/>
              </a:buClr>
              <a:buSzPts val="1050"/>
              <a:buAutoNum type="arabicParenBoth"/>
            </a:pPr>
            <a:r>
              <a:rPr lang="ko" sz="1050">
                <a:solidFill>
                  <a:srgbClr val="0F141A"/>
                </a:solidFill>
                <a:highlight>
                  <a:srgbClr val="F0FBFF"/>
                </a:highlight>
              </a:rPr>
              <a:t>원하는 모델을 선택했다면, 해당 모델의 액세스 권한을 요청합니다.  </a:t>
            </a:r>
            <a:endParaRPr sz="1050">
              <a:solidFill>
                <a:srgbClr val="0F141A"/>
              </a:solidFill>
              <a:highlight>
                <a:srgbClr val="F0FB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F141A"/>
              </a:buClr>
              <a:buSzPts val="1050"/>
              <a:buAutoNum type="arabicParenBoth"/>
            </a:pPr>
            <a:r>
              <a:rPr lang="ko" sz="1050">
                <a:solidFill>
                  <a:srgbClr val="0F141A"/>
                </a:solidFill>
                <a:highlight>
                  <a:srgbClr val="F0FBFF"/>
                </a:highlight>
              </a:rPr>
              <a:t>그 이후 액세스 권한이 부여된 것을 확인할 수 있습니다. </a:t>
            </a:r>
            <a:endParaRPr sz="1050">
              <a:solidFill>
                <a:srgbClr val="0F141A"/>
              </a:solidFill>
              <a:highlight>
                <a:srgbClr val="F0FB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F141A"/>
              </a:solidFill>
              <a:highlight>
                <a:srgbClr val="F0FB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79391f28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79391f28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다음으로는 선택한 파운데이션 모델을 그대로 사용하거나 필요에 따라 파인튜닝을 통해 수정할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앞서 봤던 배드락 콘솔을 다시 보면, 파운데이션 모델을 선택할 때, 사용자 지정 모델을 선택할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먼저 방금 전 액세스 권한을 허용한 모델 중에서 </a:t>
            </a:r>
            <a:r>
              <a:rPr lang="ko">
                <a:solidFill>
                  <a:schemeClr val="dk1"/>
                </a:solidFill>
              </a:rPr>
              <a:t>자체 데이터를 사용하여 사용자 지정하려는 모델을 선택합니다.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입력 데이터를 넣기 위해 S3 위치에서 파일을 선택합니다. 선택한 파일은 모델이 훈련하는 데 필요한 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데이터 세트 형식 </a:t>
            </a:r>
            <a:r>
              <a:rPr lang="ko">
                <a:solidFill>
                  <a:schemeClr val="dk1"/>
                </a:solidFill>
              </a:rPr>
              <a:t>이어야 하는데, 또다른 AWS 서비스를 사용하여 훈련 데이터세트를 생성하고 레이블을 지정할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 다음에 </a:t>
            </a:r>
            <a:r>
              <a:rPr lang="ko">
                <a:solidFill>
                  <a:schemeClr val="dk1"/>
                </a:solidFill>
              </a:rPr>
              <a:t>하이퍼 파라미터를 지정할 수 있습니다. 3가지 파라미터를 조정할 수 있는데, </a:t>
            </a:r>
            <a:r>
              <a:rPr lang="ko">
                <a:solidFill>
                  <a:schemeClr val="dk1"/>
                </a:solidFill>
              </a:rPr>
              <a:t>에포크는 한 번의 모델 훈련 주기에서 모든 훈련 데이터를 반복하는 총 횟수이고, 배치 크기는 모델 파라미터가 업데이트되기 전에 처리된 샘플 수입니다.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학습률은 각 훈련 데이터 배치 후 모델 파라미터가 업데이트되는 속도입니다.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마지막으로 모델이 검증한 출력 데이터를 저장할 S3 위치를 선택합니다.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79391f28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79391f28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다음은, 아마존 배드락 API 를 사용하여 프롬프트를 배포한 모델로 전송합니다. 참고로 프롬프트는 모델이 수행해야 할 작업을 지시하는 문장이나 문구를 말</a:t>
            </a:r>
            <a:r>
              <a:rPr lang="ko"/>
              <a:t>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지금은 파인튜닝하지 않고 기본 파운데이션 모델을 선택했기에 api 작성을 별도로 하지 않았습니다.</a:t>
            </a:r>
            <a:r>
              <a:rPr lang="ko"/>
              <a:t> </a:t>
            </a:r>
            <a:r>
              <a:rPr lang="ko">
                <a:solidFill>
                  <a:srgbClr val="B7B7B7"/>
                </a:solidFill>
              </a:rPr>
              <a:t>파인튜닝한 모델의 API에 관해서는 뒤에서 더 자세히 설명하겠습니다. 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콘솔창에서 플레이그라운드에 들어갑니다.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프롬프트를 전송할 모델을 선택하는데, 여기서는 anthropic 업체의 모델 중 클로드 모델을 선택했습니다. 오늘 실습에서 여러분이 사용하실 모델도 클로드입니다.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79391f28d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79391f28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프롬프트를 작성하고 응답을 생성합니다. 저는 다음과 같이 프롬프트를 작성했는데, 제너레이티브 ai에 대해 들어본 적 있고, 이를 앱에서 활용해보고자 하는 컴퓨터공학 전공 학생을 대상으로, 아마존 배드라 서비스를 소개해줘 라고 작성했습니다. 그러면 클로드 모델이 응답을 생성해주는 것을 확인할 수 있습니다. </a:t>
            </a:r>
            <a:r>
              <a:rPr lang="ko">
                <a:solidFill>
                  <a:schemeClr val="dk1"/>
                </a:solidFill>
              </a:rPr>
              <a:t>이렇게 응답받은 생성형 AI 의 결과는 애플리케이션에서도 활용할 수 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e0a51e41c_0_7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g33e0a51e41c_0_7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3984c9ed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3984c9ed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7109c017d_0_102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g307109c017d_0_102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3984c9ed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3984c9ed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3984c9ed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3984c9ed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5d00a5a2c_1_2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45d00a5a2c_1_2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3984c9ed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3984c9ed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43984c9e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43984c9e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3984c9ed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3984c9ed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3984c9ed9_0_18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43984c9ed9_0_18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b56375229_4_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단계 1-2인 것 같습니당. </a:t>
            </a:r>
            <a:endParaRPr/>
          </a:p>
        </p:txBody>
      </p:sp>
      <p:sp>
        <p:nvSpPr>
          <p:cNvPr id="442" name="Google Shape;442;g33b56375229_4_0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b56375229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3b56375229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b56375229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b56375229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3e3f99bb2_0_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g343e3f99bb2_0_0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b6ce28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b6ce28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b701e476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b701e476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b701e476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3b701e476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b701e476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b701e476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b701e476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b701e476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43984c9ed9_0_303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43984c9ed9_0_303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3e3f99bb2_0_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클라우드와 커뮤니티, 그리고 다양한 기술들에 관심이 많은 대학생들을 대상으로, 커리어 · 클라우드 · 개발 및 기술 · 생산성 향상 및 성장 경험 등 다양한 주제로 지식과 경험을 나누는 자리로, 다양한 세션이 준비되어 있습니다.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g343e3f99bb2_0_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d00a5a2c_1_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g345d00a5a2c_1_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3e3f99bb2_0_1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g343e3f99bb2_0_15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0a51e41c_0_0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g33e0a51e41c_0_0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3984c9ed9_0_194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b="1" lang="ko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아마존 배드락은 파운데이션 모델(FM)을  사용하여 생성형 AI 애플리케이션을 구축하고 확장하는 가장 쉬운 방법을 제공하는 서비스입니다. </a:t>
            </a:r>
            <a:endParaRPr b="1"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이 서비스는 인프라 관리가 필요 없는 </a:t>
            </a:r>
            <a:r>
              <a:rPr b="1" lang="ko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서버리스 API</a:t>
            </a:r>
            <a:r>
              <a:rPr lang="ko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로써 아마존 타이탄과 서드파티 업체의 대규모 모델 제공합니다.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8500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343984c9ed9_0_194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482d91601_0_55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파운데이션 모델은 기존 머신러닝 모델과 달리</a:t>
            </a:r>
            <a:r>
              <a:rPr lang="ko">
                <a:solidFill>
                  <a:schemeClr val="dk1"/>
                </a:solidFill>
              </a:rPr>
              <a:t> 레이블이 지정되지 않은 광범위한 데이터 세트에 대해 사전 훈련된 모델입니다.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이 파운데이션 모델은 텍스트 생성, 기계 번역, 언어 분류 등 여러 작업에서 적용가능한 일반화된 데이터 표현을 학습합니다. 그리고 특정 작업에 맞게 추가 학습 시킬 수 있는데, 그러한 추가 학습을 파인 튜닝이라고 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>
                <a:solidFill>
                  <a:schemeClr val="dk1"/>
                </a:solidFill>
              </a:rPr>
              <a:t>정리하자면, 파운데이션 모델은 어떠한 다른 정보 없이 엄청나게 많은 양의 데이터를 사전 학습시킨 후, 원하는 작업에 맞게 추가 학습시킬 수 있는 모델입니다.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lang="ko" u="sng">
                <a:solidFill>
                  <a:schemeClr val="dk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https://yumdata.tistory.com/400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g31482d91601_0_55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1">
  <p:cSld name="Title Slide Option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ctrTitle"/>
          </p:nvPr>
        </p:nvSpPr>
        <p:spPr>
          <a:xfrm>
            <a:off x="457199" y="1594619"/>
            <a:ext cx="4845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57199" y="2180039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57199" y="1297064"/>
            <a:ext cx="485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7BC"/>
              </a:buClr>
              <a:buSzPts val="1300"/>
              <a:buNone/>
              <a:defRPr b="1" i="0" sz="1400" cap="none">
                <a:solidFill>
                  <a:srgbClr val="FFD7B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4" type="body"/>
          </p:nvPr>
        </p:nvSpPr>
        <p:spPr>
          <a:xfrm>
            <a:off x="457199" y="3571875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/>
        </p:nvSpPr>
        <p:spPr>
          <a:xfrm>
            <a:off x="457200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8" y="40628"/>
            <a:ext cx="1151677" cy="11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2">
  <p:cSld name="Title Slide Option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ctrTitle"/>
          </p:nvPr>
        </p:nvSpPr>
        <p:spPr>
          <a:xfrm>
            <a:off x="457199" y="1594619"/>
            <a:ext cx="4845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57199" y="2180039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57199" y="1297064"/>
            <a:ext cx="485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CE8F4"/>
              </a:buClr>
              <a:buSzPts val="1300"/>
              <a:buNone/>
              <a:defRPr b="1" i="0" sz="1400" cap="none">
                <a:solidFill>
                  <a:srgbClr val="7CE8F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4" type="body"/>
          </p:nvPr>
        </p:nvSpPr>
        <p:spPr>
          <a:xfrm>
            <a:off x="457199" y="3571875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/>
        </p:nvSpPr>
        <p:spPr>
          <a:xfrm>
            <a:off x="457200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8" y="40628"/>
            <a:ext cx="1151677" cy="11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3">
  <p:cSld name="Title Slide Option 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ctrTitle"/>
          </p:nvPr>
        </p:nvSpPr>
        <p:spPr>
          <a:xfrm>
            <a:off x="457199" y="1594619"/>
            <a:ext cx="4845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457199" y="2180039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57199" y="1297064"/>
            <a:ext cx="485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300"/>
              <a:buNone/>
              <a:defRPr b="1" i="0" sz="1400" cap="none">
                <a:solidFill>
                  <a:srgbClr val="9FFCE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57199" y="3571875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/>
        </p:nvSpPr>
        <p:spPr>
          <a:xfrm>
            <a:off x="457200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8" y="40628"/>
            <a:ext cx="1151677" cy="11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 4">
  <p:cSld name="Title Slide Option 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ctrTitle"/>
          </p:nvPr>
        </p:nvSpPr>
        <p:spPr>
          <a:xfrm>
            <a:off x="457199" y="1594619"/>
            <a:ext cx="4845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457199" y="2180039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57199" y="1297064"/>
            <a:ext cx="4857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D97"/>
              </a:buClr>
              <a:buSzPts val="1300"/>
              <a:buNone/>
              <a:defRPr b="1" i="0" sz="1400" cap="none">
                <a:solidFill>
                  <a:srgbClr val="FFAD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3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4" type="body"/>
          </p:nvPr>
        </p:nvSpPr>
        <p:spPr>
          <a:xfrm>
            <a:off x="457199" y="3571875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/>
        </p:nvSpPr>
        <p:spPr>
          <a:xfrm>
            <a:off x="457200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8" y="40628"/>
            <a:ext cx="1151677" cy="11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 showMasterSp="0">
  <p:cSld name="Title, Content, and Imag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57200" y="685801"/>
            <a:ext cx="4000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57200" y="1628775"/>
            <a:ext cx="40005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9"/>
          <p:cNvSpPr/>
          <p:nvPr>
            <p:ph idx="2" type="pic"/>
          </p:nvPr>
        </p:nvSpPr>
        <p:spPr>
          <a:xfrm>
            <a:off x="4686300" y="0"/>
            <a:ext cx="445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2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with subheadings" showMasterSp="0" type="twoTxTwoObj">
  <p:cSld name="TWO_OBJECTS_WITH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57200" y="688183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5719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457199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3" type="body"/>
          </p:nvPr>
        </p:nvSpPr>
        <p:spPr>
          <a:xfrm>
            <a:off x="260603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20"/>
          <p:cNvSpPr txBox="1"/>
          <p:nvPr>
            <p:ph idx="4" type="body"/>
          </p:nvPr>
        </p:nvSpPr>
        <p:spPr>
          <a:xfrm>
            <a:off x="2606039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5" type="body"/>
          </p:nvPr>
        </p:nvSpPr>
        <p:spPr>
          <a:xfrm>
            <a:off x="4754879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20"/>
          <p:cNvSpPr txBox="1"/>
          <p:nvPr>
            <p:ph idx="6" type="body"/>
          </p:nvPr>
        </p:nvSpPr>
        <p:spPr>
          <a:xfrm>
            <a:off x="4754880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7" type="body"/>
          </p:nvPr>
        </p:nvSpPr>
        <p:spPr>
          <a:xfrm>
            <a:off x="6903720" y="1307735"/>
            <a:ext cx="17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20"/>
          <p:cNvSpPr txBox="1"/>
          <p:nvPr>
            <p:ph idx="8" type="body"/>
          </p:nvPr>
        </p:nvSpPr>
        <p:spPr>
          <a:xfrm>
            <a:off x="6903720" y="1606165"/>
            <a:ext cx="17832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0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57199" y="1496416"/>
            <a:ext cx="60504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25027" y="1485900"/>
            <a:ext cx="232200" cy="232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3948113" y="2455664"/>
            <a:ext cx="232200" cy="2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457199" y="3095625"/>
            <a:ext cx="60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500"/>
            </a:lvl1pPr>
            <a:lvl2pPr indent="-304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4" type="body"/>
          </p:nvPr>
        </p:nvSpPr>
        <p:spPr>
          <a:xfrm>
            <a:off x="457199" y="3372624"/>
            <a:ext cx="60504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936">
          <p15:clr>
            <a:srgbClr val="FBAE40"/>
          </p15:clr>
        </p15:guide>
        <p15:guide id="2" orient="horz" pos="19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657725" y="1285876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2100"/>
            </a:lvl1pPr>
            <a:lvl2pPr indent="-3302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800"/>
            </a:lvl2pPr>
            <a:lvl3pPr indent="-32385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2385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57199" y="1294208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 1">
  <p:cSld name="Thank You Option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64343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body"/>
          </p:nvPr>
        </p:nvSpPr>
        <p:spPr>
          <a:xfrm>
            <a:off x="464343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2046683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body"/>
          </p:nvPr>
        </p:nvSpPr>
        <p:spPr>
          <a:xfrm>
            <a:off x="2046683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5" type="body"/>
          </p:nvPr>
        </p:nvSpPr>
        <p:spPr>
          <a:xfrm>
            <a:off x="3629024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body"/>
          </p:nvPr>
        </p:nvSpPr>
        <p:spPr>
          <a:xfrm>
            <a:off x="3629024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/>
        </p:nvSpPr>
        <p:spPr>
          <a:xfrm>
            <a:off x="457199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57200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8" y="40628"/>
            <a:ext cx="1151677" cy="11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36789" y="114936"/>
            <a:ext cx="8205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36550" y="1064419"/>
            <a:ext cx="82059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>
            <a:lvl1pPr indent="-29845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1pPr>
            <a:lvl2pPr indent="-298450" lvl="1" marL="9144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▪"/>
              <a:defRPr/>
            </a:lvl2pPr>
            <a:lvl3pPr indent="-29845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5pPr>
            <a:lvl6pPr indent="-2984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b="1" i="0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89237"/>
            <a:ext cx="82296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6969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57200" y="243212"/>
            <a:ext cx="8229600" cy="18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b="0" i="0" lang="ko" sz="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UPDATE THIS PRESENTATION HEADER IN SLIDE MASTER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5770" y="4751317"/>
            <a:ext cx="261619" cy="1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842113" y="4792360"/>
            <a:ext cx="145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1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orient="horz" pos="810">
          <p15:clr>
            <a:srgbClr val="F26B43"/>
          </p15:clr>
        </p15:guide>
        <p15:guide id="6" orient="horz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about:blan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0.jpg"/><Relationship Id="rId5" Type="http://schemas.openxmlformats.org/officeDocument/2006/relationships/image" Target="../media/image38.jpg"/><Relationship Id="rId6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hyperlink" Target="https://catalog.us-east-1.prod.workshops.aws/workshops/4946ffd9-cee8-4c32-a982-d983d1768890/ko-KR" TargetMode="External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://meetup.com/aws-cloud-club-in-south-korea" TargetMode="External"/><Relationship Id="rId5" Type="http://schemas.openxmlformats.org/officeDocument/2006/relationships/hyperlink" Target="http://awscloudclubs.k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73300" y="1976175"/>
            <a:ext cx="6884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Amazon Bedrock Agent를 이용하여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Application 구축하기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373299" y="1514473"/>
            <a:ext cx="3643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300"/>
              <a:buNone/>
            </a:pPr>
            <a:r>
              <a:rPr lang="ko"/>
              <a:t>AWS Cloud Clubs in South Korea</a:t>
            </a:r>
            <a:endParaRPr/>
          </a:p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373299" y="3571138"/>
            <a:ext cx="213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2025.03.28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Amazon Bedrock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44" name="Google Shape;244;p34"/>
          <p:cNvSpPr txBox="1"/>
          <p:nvPr>
            <p:ph idx="2" type="body"/>
          </p:nvPr>
        </p:nvSpPr>
        <p:spPr>
          <a:xfrm>
            <a:off x="896950" y="440675"/>
            <a:ext cx="7902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파운데이션 모델(FM)을  사용하여 생성형 AI 애플리케이션을 구축하고 확장하는 가장 쉬운 방법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998950" y="3945900"/>
            <a:ext cx="8004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600"/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인프라 관리가 필요 없는 </a:t>
            </a:r>
            <a:r>
              <a:rPr b="1" lang="ko" sz="1500"/>
              <a:t>서버리스 API</a:t>
            </a:r>
            <a:r>
              <a:rPr lang="ko" sz="1500"/>
              <a:t> 로써 아마존 타이탄과 서드파티 업체의 대규모 모델 제공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600"/>
              <a:t>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00" y="1610450"/>
            <a:ext cx="5037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75" y="2727700"/>
            <a:ext cx="364325" cy="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00" y="3015825"/>
            <a:ext cx="364325" cy="3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>
            <p:ph idx="2" type="body"/>
          </p:nvPr>
        </p:nvSpPr>
        <p:spPr>
          <a:xfrm>
            <a:off x="820750" y="1922125"/>
            <a:ext cx="125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/>
              <a:t>Prompt / text embedding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773888" y="3188100"/>
            <a:ext cx="12579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/>
              <a:t>FIne-tune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/>
          </a:p>
        </p:txBody>
      </p:sp>
      <p:cxnSp>
        <p:nvCxnSpPr>
          <p:cNvPr id="252" name="Google Shape;252;p34"/>
          <p:cNvCxnSpPr/>
          <p:nvPr/>
        </p:nvCxnSpPr>
        <p:spPr>
          <a:xfrm>
            <a:off x="2043925" y="201177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4"/>
          <p:cNvCxnSpPr/>
          <p:nvPr/>
        </p:nvCxnSpPr>
        <p:spPr>
          <a:xfrm>
            <a:off x="2043925" y="309202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4"/>
          <p:cNvSpPr/>
          <p:nvPr/>
        </p:nvSpPr>
        <p:spPr>
          <a:xfrm>
            <a:off x="2815525" y="1583250"/>
            <a:ext cx="1032300" cy="194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API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Layer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Amazon Bedrock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(serverless)</a:t>
            </a:r>
            <a:endParaRPr b="1" sz="1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200" y="1556475"/>
            <a:ext cx="1786950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4114025" y="2863188"/>
            <a:ext cx="1047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Bedrock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859975" y="711925"/>
            <a:ext cx="4301400" cy="3385500"/>
          </a:xfrm>
          <a:prstGeom prst="rect">
            <a:avLst/>
          </a:prstGeom>
          <a:solidFill>
            <a:srgbClr val="4860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인프라:</a:t>
            </a: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ko" sz="1500">
                <a:solidFill>
                  <a:schemeClr val="lt1"/>
                </a:solidFill>
              </a:rPr>
              <a:t>애플리케이션을 구축하는 데 필요한 모든 </a:t>
            </a:r>
            <a:r>
              <a:rPr b="1" lang="ko" sz="1500">
                <a:solidFill>
                  <a:schemeClr val="lt1"/>
                </a:solidFill>
              </a:rPr>
              <a:t>소프트웨어, 하드웨어, 네트워크</a:t>
            </a:r>
            <a:r>
              <a:rPr lang="ko" sz="1500">
                <a:solidFill>
                  <a:schemeClr val="lt1"/>
                </a:solidFill>
              </a:rPr>
              <a:t> 등 서비스의 집합</a:t>
            </a: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인프라 관리</a:t>
            </a: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자체 데이터 센터 내 물리적 서버에 저장 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AutoNum type="arabicPeriod"/>
            </a:pPr>
            <a:r>
              <a:rPr b="1" lang="ko" sz="1500">
                <a:solidFill>
                  <a:schemeClr val="lt1"/>
                </a:solidFill>
                <a:highlight>
                  <a:schemeClr val="dk1"/>
                </a:highlight>
                <a:latin typeface="Play"/>
                <a:ea typeface="Play"/>
                <a:cs typeface="Play"/>
                <a:sym typeface="Play"/>
              </a:rPr>
              <a:t>클라우드 공급자가 모든 리소스를 유지 관리</a:t>
            </a:r>
            <a:r>
              <a:rPr lang="ko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하고, 사용자는 가상화를 통해 해당 인프라에 액세스</a:t>
            </a:r>
            <a:endParaRPr sz="15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1423075" y="4211675"/>
            <a:ext cx="931200" cy="44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Amazon Bedrock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64" name="Google Shape;264;p35"/>
          <p:cNvSpPr txBox="1"/>
          <p:nvPr>
            <p:ph idx="2" type="body"/>
          </p:nvPr>
        </p:nvSpPr>
        <p:spPr>
          <a:xfrm>
            <a:off x="896950" y="440675"/>
            <a:ext cx="7902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</a:rPr>
              <a:t>파운데이션 모델(FM)을  사용하여 생성형 AI 애플리케이션을 구축하고 확장하는 가장 쉬운 방법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/>
          </a:p>
        </p:txBody>
      </p:sp>
      <p:sp>
        <p:nvSpPr>
          <p:cNvPr id="265" name="Google Shape;265;p35"/>
          <p:cNvSpPr txBox="1"/>
          <p:nvPr>
            <p:ph idx="2" type="body"/>
          </p:nvPr>
        </p:nvSpPr>
        <p:spPr>
          <a:xfrm>
            <a:off x="998950" y="3945900"/>
            <a:ext cx="800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인프라 관리가 필요 없는 </a:t>
            </a: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서버리스 API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로써 아마존 타이탄과 서드파티 업체의 대규모 모델 제공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00" y="1610450"/>
            <a:ext cx="5037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75" y="2727700"/>
            <a:ext cx="364325" cy="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00" y="3015825"/>
            <a:ext cx="364325" cy="3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2" type="body"/>
          </p:nvPr>
        </p:nvSpPr>
        <p:spPr>
          <a:xfrm>
            <a:off x="820750" y="1922125"/>
            <a:ext cx="125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/>
              <a:t>Prompt / text embedding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71" name="Google Shape;271;p35"/>
          <p:cNvSpPr txBox="1"/>
          <p:nvPr>
            <p:ph idx="2" type="body"/>
          </p:nvPr>
        </p:nvSpPr>
        <p:spPr>
          <a:xfrm>
            <a:off x="773888" y="3188100"/>
            <a:ext cx="12579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FIne-tune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35"/>
          <p:cNvCxnSpPr/>
          <p:nvPr/>
        </p:nvCxnSpPr>
        <p:spPr>
          <a:xfrm>
            <a:off x="2043925" y="201177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5"/>
          <p:cNvCxnSpPr/>
          <p:nvPr/>
        </p:nvCxnSpPr>
        <p:spPr>
          <a:xfrm>
            <a:off x="2043925" y="309202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5"/>
          <p:cNvSpPr/>
          <p:nvPr/>
        </p:nvSpPr>
        <p:spPr>
          <a:xfrm>
            <a:off x="2815525" y="1583250"/>
            <a:ext cx="1032300" cy="194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API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Layer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Amazon Bedrock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(serverless)</a:t>
            </a:r>
            <a:endParaRPr b="1" sz="1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200" y="1556475"/>
            <a:ext cx="1786950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4114025" y="2863188"/>
            <a:ext cx="1047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Bedrock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5988975" y="4215525"/>
            <a:ext cx="774900" cy="44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2752950" y="2462550"/>
            <a:ext cx="4254600" cy="1652100"/>
          </a:xfrm>
          <a:prstGeom prst="rect">
            <a:avLst/>
          </a:prstGeom>
          <a:solidFill>
            <a:srgbClr val="4860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>
                <a:solidFill>
                  <a:schemeClr val="lt1"/>
                </a:solidFill>
              </a:rPr>
              <a:t>제 3자 업체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>
                <a:solidFill>
                  <a:schemeClr val="lt1"/>
                </a:solidFill>
              </a:rPr>
              <a:t>다른 회사의 제품에 이용되는 소프트웨어나 하드웨어를 개발하는 회사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ko">
                <a:solidFill>
                  <a:schemeClr val="lt1"/>
                </a:solidFill>
              </a:rPr>
              <a:t>Amazon Bedrock은 Anthropic, Stability AI 등 타 회사의 파운데이션 모델을 제공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950" y="585726"/>
            <a:ext cx="6779230" cy="1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Amazon Bedrock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5" name="Google Shape;285;p36"/>
          <p:cNvSpPr txBox="1"/>
          <p:nvPr>
            <p:ph idx="2" type="body"/>
          </p:nvPr>
        </p:nvSpPr>
        <p:spPr>
          <a:xfrm>
            <a:off x="896950" y="440675"/>
            <a:ext cx="7902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파운데이션 모델(FM)을  사용하여 생성형 AI 애플리케이션을 구축하고 확장하는 가장 쉬운 방법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998950" y="3945900"/>
            <a:ext cx="80043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인프라 관리가 필요 없는 </a:t>
            </a: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서버리스 API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로써 아마존 타이탄과 서드파티 업체의 대규모 모델 제공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00" y="1610450"/>
            <a:ext cx="5037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75" y="2727700"/>
            <a:ext cx="364325" cy="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00" y="3015825"/>
            <a:ext cx="364325" cy="3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idx="2" type="body"/>
          </p:nvPr>
        </p:nvSpPr>
        <p:spPr>
          <a:xfrm>
            <a:off x="820750" y="1922125"/>
            <a:ext cx="1257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Prompt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773888" y="3188100"/>
            <a:ext cx="12579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FIne-tune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36"/>
          <p:cNvCxnSpPr/>
          <p:nvPr/>
        </p:nvCxnSpPr>
        <p:spPr>
          <a:xfrm>
            <a:off x="2043925" y="201177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36"/>
          <p:cNvCxnSpPr/>
          <p:nvPr/>
        </p:nvCxnSpPr>
        <p:spPr>
          <a:xfrm>
            <a:off x="2043925" y="309202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6"/>
          <p:cNvSpPr/>
          <p:nvPr/>
        </p:nvSpPr>
        <p:spPr>
          <a:xfrm>
            <a:off x="2815525" y="1583250"/>
            <a:ext cx="1116300" cy="194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API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Layer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Amazon Bedrock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(serverless)</a:t>
            </a:r>
            <a:endParaRPr b="1" sz="120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200" y="1556475"/>
            <a:ext cx="1786950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4114025" y="2863188"/>
            <a:ext cx="1047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Amazon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Bedrock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747808" y="1269000"/>
            <a:ext cx="1284000" cy="260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2966425" y="1806325"/>
            <a:ext cx="814500" cy="63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100">
                <a:solidFill>
                  <a:schemeClr val="lt1"/>
                </a:solidFill>
              </a:rPr>
              <a:t>Amazon Bedrock </a:t>
            </a:r>
            <a:r>
              <a:rPr b="1" lang="ko" sz="2100">
                <a:solidFill>
                  <a:schemeClr val="lt1"/>
                </a:solidFill>
              </a:rPr>
              <a:t>주요 이점 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>
            <p:ph idx="2" type="body"/>
          </p:nvPr>
        </p:nvSpPr>
        <p:spPr>
          <a:xfrm>
            <a:off x="776250" y="3164175"/>
            <a:ext cx="69507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SzPts val="1300"/>
              <a:buChar char="●"/>
            </a:pPr>
            <a:r>
              <a:rPr b="1" lang="ko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인프라 관리 없이</a:t>
            </a:r>
            <a:r>
              <a:rPr lang="ko" sz="1300">
                <a:latin typeface="Arial"/>
                <a:ea typeface="Arial"/>
                <a:cs typeface="Arial"/>
                <a:sym typeface="Arial"/>
              </a:rPr>
              <a:t> API 를 통해 FM 을 사용하여 생성 AI 애플리케이션 개발 가속화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ko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사용사례에 적합한 FM</a:t>
            </a:r>
            <a:r>
              <a:rPr lang="ko" sz="1300">
                <a:latin typeface="Arial"/>
                <a:ea typeface="Arial"/>
                <a:cs typeface="Arial"/>
                <a:sym typeface="Arial"/>
              </a:rPr>
              <a:t> 을 찾기 위해 Amazon, Anthropic, Stability AI 에서 FM 선택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>
                <a:latin typeface="Arial"/>
                <a:ea typeface="Arial"/>
                <a:cs typeface="Arial"/>
                <a:sym typeface="Arial"/>
              </a:rPr>
              <a:t>데이터 유출 없이 조직의 데이터를 사용하여 </a:t>
            </a:r>
            <a:r>
              <a:rPr b="1" lang="ko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비공개로 Fine-</a:t>
            </a:r>
            <a:r>
              <a:rPr b="1" lang="ko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tuning</a:t>
            </a:r>
            <a:r>
              <a:rPr lang="ko" sz="1300">
                <a:latin typeface="Arial"/>
                <a:ea typeface="Arial"/>
                <a:cs typeface="Arial"/>
                <a:sym typeface="Arial"/>
              </a:rPr>
              <a:t> 하여 FM을 커스터마이징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4">
            <a:alphaModFix/>
          </a:blip>
          <a:srcRect b="31745" l="0" r="21451" t="0"/>
          <a:stretch/>
        </p:blipFill>
        <p:spPr>
          <a:xfrm>
            <a:off x="898350" y="755975"/>
            <a:ext cx="5591951" cy="27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Amazon Bedrock </a:t>
            </a:r>
            <a:r>
              <a:rPr b="1" lang="ko" sz="2000">
                <a:solidFill>
                  <a:schemeClr val="lt1"/>
                </a:solidFill>
              </a:rPr>
              <a:t>동작 방식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13" name="Google Shape;313;p38"/>
          <p:cNvSpPr txBox="1"/>
          <p:nvPr>
            <p:ph idx="2" type="body"/>
          </p:nvPr>
        </p:nvSpPr>
        <p:spPr>
          <a:xfrm>
            <a:off x="1010925" y="2284300"/>
            <a:ext cx="1521000" cy="2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플레이 그라운드를 사용하여 FM을 실험하고 필요에 맞는 FM 을 선택하십시오.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830524" y="1448625"/>
            <a:ext cx="1823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파운데이션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모델 선택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8"/>
          <p:cNvCxnSpPr/>
          <p:nvPr/>
        </p:nvCxnSpPr>
        <p:spPr>
          <a:xfrm>
            <a:off x="1072825" y="2133275"/>
            <a:ext cx="138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38"/>
          <p:cNvPicPr preferRelativeResize="0"/>
          <p:nvPr/>
        </p:nvPicPr>
        <p:blipFill rotWithShape="1">
          <a:blip r:embed="rId4">
            <a:alphaModFix/>
          </a:blip>
          <a:srcRect b="0" l="0" r="58085" t="0"/>
          <a:stretch/>
        </p:blipFill>
        <p:spPr>
          <a:xfrm>
            <a:off x="4776688" y="952078"/>
            <a:ext cx="2613437" cy="3796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4914668" y="1783730"/>
            <a:ext cx="825300" cy="27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4956543" y="3456631"/>
            <a:ext cx="825300" cy="27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1576375" y="952100"/>
            <a:ext cx="390000" cy="369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0" y="952115"/>
            <a:ext cx="1148150" cy="379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8075" y="952125"/>
            <a:ext cx="1753800" cy="37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/>
          <p:nvPr/>
        </p:nvSpPr>
        <p:spPr>
          <a:xfrm>
            <a:off x="2848068" y="3975381"/>
            <a:ext cx="825300" cy="27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Amazon Bedrock 동작 방식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9" name="Google Shape;329;p39"/>
          <p:cNvSpPr txBox="1"/>
          <p:nvPr>
            <p:ph idx="2" type="body"/>
          </p:nvPr>
        </p:nvSpPr>
        <p:spPr>
          <a:xfrm>
            <a:off x="815600" y="1471913"/>
            <a:ext cx="15210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필요에 따라 FM을 fine-tuning 합니다. Bedrock 은 커스터마이징한 모델의 추론을 위해 FM을 자동으로 배포합니다.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664400" y="1446688"/>
            <a:ext cx="1823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그대로 사용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또는 수정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32" name="Google Shape;332;p39"/>
          <p:cNvCxnSpPr/>
          <p:nvPr/>
        </p:nvCxnSpPr>
        <p:spPr>
          <a:xfrm>
            <a:off x="884000" y="2082888"/>
            <a:ext cx="138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9"/>
          <p:cNvSpPr/>
          <p:nvPr/>
        </p:nvSpPr>
        <p:spPr>
          <a:xfrm>
            <a:off x="1381100" y="931400"/>
            <a:ext cx="390000" cy="369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73457" l="0" r="0" t="0"/>
          <a:stretch/>
        </p:blipFill>
        <p:spPr>
          <a:xfrm>
            <a:off x="4462000" y="3897950"/>
            <a:ext cx="4374402" cy="9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/>
          <p:nvPr/>
        </p:nvSpPr>
        <p:spPr>
          <a:xfrm>
            <a:off x="4462000" y="4019125"/>
            <a:ext cx="791700" cy="18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000" y="765686"/>
            <a:ext cx="3891425" cy="304415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/>
          <p:nvPr/>
        </p:nvSpPr>
        <p:spPr>
          <a:xfrm>
            <a:off x="4538200" y="835029"/>
            <a:ext cx="791700" cy="1986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4538200" y="2023493"/>
            <a:ext cx="791700" cy="239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6">
            <a:alphaModFix/>
          </a:blip>
          <a:srcRect b="22732" l="0" r="0" t="0"/>
          <a:stretch/>
        </p:blipFill>
        <p:spPr>
          <a:xfrm>
            <a:off x="2680225" y="765700"/>
            <a:ext cx="1679299" cy="405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/>
          <p:nvPr/>
        </p:nvSpPr>
        <p:spPr>
          <a:xfrm>
            <a:off x="2764726" y="2613734"/>
            <a:ext cx="791700" cy="19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2764726" y="2191618"/>
            <a:ext cx="791700" cy="19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Amazon Bedrock 동작 방식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7" name="Google Shape;347;p40"/>
          <p:cNvSpPr txBox="1"/>
          <p:nvPr>
            <p:ph idx="2" type="body"/>
          </p:nvPr>
        </p:nvSpPr>
        <p:spPr>
          <a:xfrm>
            <a:off x="968000" y="2112175"/>
            <a:ext cx="15210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Bedrock API를 사용하여 프롬프트를 모델에 전송하십시오.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745950" y="1690425"/>
            <a:ext cx="1823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프롬프트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 전송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50" name="Google Shape;350;p40"/>
          <p:cNvCxnSpPr/>
          <p:nvPr/>
        </p:nvCxnSpPr>
        <p:spPr>
          <a:xfrm>
            <a:off x="1032750" y="2326825"/>
            <a:ext cx="138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40"/>
          <p:cNvSpPr/>
          <p:nvPr/>
        </p:nvSpPr>
        <p:spPr>
          <a:xfrm>
            <a:off x="1462650" y="1129463"/>
            <a:ext cx="390000" cy="369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150" y="937800"/>
            <a:ext cx="1914377" cy="3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25" y="938524"/>
            <a:ext cx="3869597" cy="39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/>
          <p:nvPr/>
        </p:nvSpPr>
        <p:spPr>
          <a:xfrm>
            <a:off x="2973675" y="3148475"/>
            <a:ext cx="875700" cy="63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4940925" y="994275"/>
            <a:ext cx="725400" cy="29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5093325" y="2035225"/>
            <a:ext cx="725400" cy="23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6474750" y="3040275"/>
            <a:ext cx="725400" cy="23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Amazon Bedrock 동작 방식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4">
            <a:alphaModFix/>
          </a:blip>
          <a:srcRect b="7848" l="3727" r="1906" t="14208"/>
          <a:stretch/>
        </p:blipFill>
        <p:spPr>
          <a:xfrm>
            <a:off x="930425" y="784050"/>
            <a:ext cx="7316823" cy="41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/>
          <p:nvPr/>
        </p:nvSpPr>
        <p:spPr>
          <a:xfrm>
            <a:off x="1079625" y="1285875"/>
            <a:ext cx="6102600" cy="63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1133475" y="2193700"/>
            <a:ext cx="6102600" cy="169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Overview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/>
        </p:nvSpPr>
        <p:spPr>
          <a:xfrm>
            <a:off x="414650" y="1479925"/>
            <a:ext cx="7514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b="1" lang="ko" sz="2500">
                <a:solidFill>
                  <a:schemeClr val="lt1"/>
                </a:solidFill>
              </a:rPr>
              <a:t>AWS Cloud Clubs 소개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414656" y="2606194"/>
            <a:ext cx="72864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2. Amazon Bedrock - </a:t>
            </a:r>
            <a:r>
              <a:rPr b="1" lang="ko" sz="2500">
                <a:solidFill>
                  <a:schemeClr val="accent1"/>
                </a:solidFill>
              </a:rPr>
              <a:t>S3 - Lambda</a:t>
            </a:r>
            <a:endParaRPr b="1" sz="2500">
              <a:solidFill>
                <a:schemeClr val="accen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3. 실습  </a:t>
            </a:r>
            <a:endParaRPr b="1" i="0" sz="25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S3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0" y="3860700"/>
            <a:ext cx="89061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S3는 파일, 데이터 및 다양한 유형의 미디어 등을 저장하고,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관리하는 데 사용되는</a:t>
            </a:r>
            <a:r>
              <a:rPr lang="ko" sz="1500">
                <a:solidFill>
                  <a:srgbClr val="FF9900"/>
                </a:solidFill>
              </a:rPr>
              <a:t> </a:t>
            </a:r>
            <a:r>
              <a:rPr b="1" lang="ko" sz="1500">
                <a:solidFill>
                  <a:srgbClr val="FF9900"/>
                </a:solidFill>
              </a:rPr>
              <a:t>웹 기반 스토리지 시스</a:t>
            </a:r>
            <a:r>
              <a:rPr b="1" lang="ko" sz="1500">
                <a:solidFill>
                  <a:srgbClr val="FF9900"/>
                </a:solidFill>
              </a:rPr>
              <a:t>템</a:t>
            </a:r>
            <a:endParaRPr b="1" sz="15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저장하는 데이터 양에 대한 비용도 저렴하고, 데이터 양도 무한에 가깝습니다.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286250" y="861600"/>
            <a:ext cx="754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Amazon S3(Simple Storage Service)는 AWS가 제공하는 클라우드 스토리지 서비스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3-개요-1" id="383" name="Google Shape;38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787" y="1440863"/>
            <a:ext cx="4592026" cy="22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 rotWithShape="1">
          <a:blip r:embed="rId5">
            <a:alphaModFix/>
          </a:blip>
          <a:srcRect b="4425" l="81013" r="4402" t="61376"/>
          <a:stretch/>
        </p:blipFill>
        <p:spPr>
          <a:xfrm>
            <a:off x="6508750" y="1429538"/>
            <a:ext cx="875775" cy="228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Overview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414650" y="1479925"/>
            <a:ext cx="7514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b="1" lang="ko" sz="2500">
                <a:solidFill>
                  <a:schemeClr val="accent1"/>
                </a:solidFill>
              </a:rPr>
              <a:t>AWS Cloud Clubs 소개</a:t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14656" y="2606194"/>
            <a:ext cx="72864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2. Amazon Bedrock - S3 - Lambda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3. 실습  </a:t>
            </a:r>
            <a:endParaRPr b="1" i="0" sz="25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S3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/>
        </p:nvSpPr>
        <p:spPr>
          <a:xfrm>
            <a:off x="364238" y="1387828"/>
            <a:ext cx="9230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버킷의 이름은 유일해야 합니다.</a:t>
            </a:r>
            <a:endParaRPr sz="1500"/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게임 ID 처럼 전 세계에서 유일한 ID만 사용할 수 있습니다.</a:t>
            </a:r>
            <a:endParaRPr sz="15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버킷을 만들기 위해서는 리전을 선택해야 합니다.</a:t>
            </a:r>
            <a:endParaRPr sz="1500"/>
          </a:p>
          <a:p>
            <a:pPr indent="-3238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리전 간 객체 공유는 불가능</a:t>
            </a:r>
            <a:endParaRPr sz="15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버킷 주소</a:t>
            </a:r>
            <a:r>
              <a:rPr lang="ko" sz="1500">
                <a:solidFill>
                  <a:srgbClr val="FFFFFF"/>
                </a:solidFill>
              </a:rPr>
              <a:t>: </a:t>
            </a: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500" u="sng">
                <a:solidFill>
                  <a:srgbClr val="00E0EA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https://버킷이름.s3.리전.amazon.com</a:t>
            </a: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형태</a:t>
            </a:r>
            <a:endParaRPr sz="15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버전 관리 기능을 통해서 사용자에 의한 실수도 복원이 가능</a:t>
            </a:r>
            <a:endParaRPr sz="1500"/>
          </a:p>
        </p:txBody>
      </p:sp>
      <p:sp>
        <p:nvSpPr>
          <p:cNvPr id="392" name="Google Shape;392;p44"/>
          <p:cNvSpPr txBox="1"/>
          <p:nvPr/>
        </p:nvSpPr>
        <p:spPr>
          <a:xfrm>
            <a:off x="457188" y="4084248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객체 : S3 버킷에 저장되는 데이터</a:t>
            </a:r>
            <a:endParaRPr i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리전 : 데이터 센터가 있는 물리적 위치</a:t>
            </a:r>
            <a:endParaRPr i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364255" y="861590"/>
            <a:ext cx="143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FFFF"/>
                </a:solidFill>
              </a:rPr>
              <a:t>S3의 특징</a:t>
            </a:r>
            <a:endParaRPr b="1"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/>
        </p:nvSpPr>
        <p:spPr>
          <a:xfrm>
            <a:off x="830525" y="228600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Lambda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279400" y="853750"/>
            <a:ext cx="66390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개요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ko" sz="1500">
                <a:solidFill>
                  <a:schemeClr val="lt1"/>
                </a:solidFill>
              </a:rPr>
              <a:t>서버리스 컴퓨팅 서비스로, 이벤트 기반으로 코드를 실행할 수 있습니다.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ko" sz="1500">
                <a:solidFill>
                  <a:schemeClr val="lt1"/>
                </a:solidFill>
              </a:rPr>
              <a:t>인프라 관리 없이 자동 확장</a:t>
            </a:r>
            <a:br>
              <a:rPr lang="ko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lt1"/>
                </a:solidFill>
              </a:rPr>
              <a:t>주요 기능 : 서버리스 환경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ko" sz="1500">
                <a:solidFill>
                  <a:schemeClr val="lt1"/>
                </a:solidFill>
              </a:rPr>
              <a:t>이</a:t>
            </a:r>
            <a:r>
              <a:rPr b="1" lang="ko" sz="1500">
                <a:solidFill>
                  <a:schemeClr val="lt1"/>
                </a:solidFill>
              </a:rPr>
              <a:t>벤트 기반 실행: </a:t>
            </a:r>
            <a:r>
              <a:rPr lang="ko" sz="1500">
                <a:solidFill>
                  <a:schemeClr val="lt1"/>
                </a:solidFill>
              </a:rPr>
              <a:t>인프라 설정 없이 코드만 배포하여 실행 가능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ko" sz="1500">
                <a:solidFill>
                  <a:schemeClr val="lt1"/>
                </a:solidFill>
              </a:rPr>
              <a:t>자동 확장 및 비용 절감: </a:t>
            </a:r>
            <a:r>
              <a:rPr lang="ko" sz="1500">
                <a:solidFill>
                  <a:schemeClr val="lt1"/>
                </a:solidFill>
              </a:rPr>
              <a:t>API Gateway, S3, DynamoDB, Bedrock 등과 연동하여 이벤트 발생 시 자동 실행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ko" sz="1500">
                <a:solidFill>
                  <a:schemeClr val="lt1"/>
                </a:solidFill>
              </a:rPr>
              <a:t>Bedrock 에이전트와 연동 가능: </a:t>
            </a:r>
            <a:r>
              <a:rPr lang="ko" sz="1500">
                <a:solidFill>
                  <a:schemeClr val="lt1"/>
                </a:solidFill>
              </a:rPr>
              <a:t>요청이 있을 때만 실행되어 비용 효율적</a:t>
            </a: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ko" sz="1500">
                <a:solidFill>
                  <a:schemeClr val="lt1"/>
                </a:solidFill>
              </a:rPr>
              <a:t>AI 기반 작업(예: 포트폴리오 생성)을 Lambda 함수에서 처리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401" name="Google Shape;401;p45" title="스크린샷 2025-03-26 20.18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400" y="685800"/>
            <a:ext cx="1401673" cy="4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ctrTitle"/>
          </p:nvPr>
        </p:nvSpPr>
        <p:spPr>
          <a:xfrm>
            <a:off x="373300" y="1976175"/>
            <a:ext cx="68847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쉬는 시간  (~7:05)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밖에 간식이 준비되어 있습니다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(。◠‿◠。)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이후 실습이 진행됩니다!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6"/>
          <p:cNvSpPr txBox="1"/>
          <p:nvPr>
            <p:ph idx="2" type="body"/>
          </p:nvPr>
        </p:nvSpPr>
        <p:spPr>
          <a:xfrm>
            <a:off x="373299" y="1514473"/>
            <a:ext cx="3643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FCEA"/>
              </a:buClr>
              <a:buSzPts val="1300"/>
              <a:buNone/>
            </a:pPr>
            <a:r>
              <a:rPr lang="ko"/>
              <a:t>AWS Cloud Clubs in South Korea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226500" y="177926"/>
            <a:ext cx="4000500" cy="40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실습 줄거리 개요</a:t>
            </a:r>
            <a:endParaRPr/>
          </a:p>
        </p:txBody>
      </p:sp>
      <p:sp>
        <p:nvSpPr>
          <p:cNvPr id="413" name="Google Shape;413;p47"/>
          <p:cNvSpPr txBox="1"/>
          <p:nvPr/>
        </p:nvSpPr>
        <p:spPr>
          <a:xfrm>
            <a:off x="457200" y="685800"/>
            <a:ext cx="38184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lt1"/>
                </a:solidFill>
              </a:rPr>
              <a:t>배경</a:t>
            </a:r>
            <a:br>
              <a:rPr b="1"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 → 뉴욕 중심 투자 스타트업 AnyCompany Portfolios Inc.는 </a:t>
            </a:r>
            <a:r>
              <a:rPr b="1" lang="ko" sz="1100">
                <a:solidFill>
                  <a:schemeClr val="lt1"/>
                </a:solidFill>
              </a:rPr>
              <a:t>GenerativeAI</a:t>
            </a:r>
            <a:r>
              <a:rPr lang="ko" sz="1100">
                <a:solidFill>
                  <a:schemeClr val="lt1"/>
                </a:solidFill>
              </a:rPr>
              <a:t>를 활용하여 투자 분석을 혁신하려 합니다.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lt1"/>
                </a:solidFill>
              </a:rPr>
              <a:t>문제점</a:t>
            </a:r>
            <a:br>
              <a:rPr b="1"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 → 금융 애널리스트와 투자자들은 </a:t>
            </a:r>
            <a:r>
              <a:rPr b="1" lang="ko" sz="1100">
                <a:solidFill>
                  <a:schemeClr val="lt1"/>
                </a:solidFill>
              </a:rPr>
              <a:t>오래된 데이터</a:t>
            </a:r>
            <a:r>
              <a:rPr lang="ko" sz="1100">
                <a:solidFill>
                  <a:schemeClr val="lt1"/>
                </a:solidFill>
              </a:rPr>
              <a:t>와 </a:t>
            </a:r>
            <a:r>
              <a:rPr b="1" lang="ko" sz="1100">
                <a:solidFill>
                  <a:schemeClr val="lt1"/>
                </a:solidFill>
              </a:rPr>
              <a:t>전통적 방식</a:t>
            </a:r>
            <a:r>
              <a:rPr lang="ko" sz="1100">
                <a:solidFill>
                  <a:schemeClr val="lt1"/>
                </a:solidFill>
              </a:rPr>
              <a:t>에 의존하여 기업 조사를 수행하고 있으며, 유망한 중소기업이 대기업에 가려지고 있습니다.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아이디어</a:t>
            </a:r>
            <a:br>
              <a:rPr b="1" lang="ko" sz="1100">
                <a:solidFill>
                  <a:schemeClr val="lt1"/>
                </a:solidFill>
              </a:rPr>
            </a:br>
            <a:r>
              <a:rPr lang="ko" sz="1100">
                <a:solidFill>
                  <a:schemeClr val="lt1"/>
                </a:solidFill>
              </a:rPr>
              <a:t> → </a:t>
            </a:r>
            <a:r>
              <a:rPr b="1" lang="ko" sz="1100">
                <a:solidFill>
                  <a:schemeClr val="lt1"/>
                </a:solidFill>
              </a:rPr>
              <a:t>Amazon Bedrock</a:t>
            </a:r>
            <a:r>
              <a:rPr lang="ko" sz="1100">
                <a:solidFill>
                  <a:schemeClr val="lt1"/>
                </a:solidFill>
              </a:rPr>
              <a:t> 기반의 </a:t>
            </a:r>
            <a:r>
              <a:rPr b="1" lang="ko" sz="1100">
                <a:solidFill>
                  <a:schemeClr val="lt1"/>
                </a:solidFill>
              </a:rPr>
              <a:t>GenerativeAI 애플리케이션</a:t>
            </a:r>
            <a:r>
              <a:rPr lang="ko" sz="1100">
                <a:solidFill>
                  <a:schemeClr val="lt1"/>
                </a:solidFill>
              </a:rPr>
              <a:t>을 사용하여 숨겨진 </a:t>
            </a:r>
            <a:r>
              <a:rPr b="1" lang="ko" sz="1100">
                <a:solidFill>
                  <a:schemeClr val="lt1"/>
                </a:solidFill>
              </a:rPr>
              <a:t>패턴과 트렌드</a:t>
            </a:r>
            <a:r>
              <a:rPr lang="ko" sz="1100">
                <a:solidFill>
                  <a:schemeClr val="lt1"/>
                </a:solidFill>
              </a:rPr>
              <a:t>를 분석합니다.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솔루션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 → </a:t>
            </a:r>
            <a:r>
              <a:rPr b="1" lang="ko" sz="1100">
                <a:solidFill>
                  <a:schemeClr val="lt1"/>
                </a:solidFill>
              </a:rPr>
              <a:t>기업 데이터를 분석, 수십 개의 연방공개시장위원회 보고서를 검색하여 최고의 투자 수익률을 올릴 수 있는 기업을 식별할 수 있는 애플리케이션을 구축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ko" sz="1100">
                <a:solidFill>
                  <a:schemeClr val="lt1"/>
                </a:solidFill>
              </a:rPr>
            </a:br>
            <a:r>
              <a:rPr lang="ko" sz="1300">
                <a:solidFill>
                  <a:schemeClr val="lt1"/>
                </a:solidFill>
              </a:rPr>
              <a:t> → </a:t>
            </a:r>
            <a:r>
              <a:rPr b="1" lang="ko" sz="1300">
                <a:solidFill>
                  <a:schemeClr val="accent1"/>
                </a:solidFill>
              </a:rPr>
              <a:t>Amazon Bedrock 에이전트</a:t>
            </a:r>
            <a:r>
              <a:rPr lang="ko" sz="1300">
                <a:solidFill>
                  <a:schemeClr val="lt1"/>
                </a:solidFill>
              </a:rPr>
              <a:t>를 활용해 데이터를 기회로 전환하는 방법을 배우는 워크숍!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025" y="756612"/>
            <a:ext cx="3906575" cy="3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226500" y="177926"/>
            <a:ext cx="4000500" cy="40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아키텍처</a:t>
            </a:r>
            <a:endParaRPr/>
          </a:p>
        </p:txBody>
      </p:sp>
      <p:sp>
        <p:nvSpPr>
          <p:cNvPr id="420" name="Google Shape;420;p48"/>
          <p:cNvSpPr txBox="1"/>
          <p:nvPr>
            <p:ph idx="1" type="body"/>
          </p:nvPr>
        </p:nvSpPr>
        <p:spPr>
          <a:xfrm>
            <a:off x="159900" y="1060725"/>
            <a:ext cx="4345500" cy="3393900"/>
          </a:xfrm>
          <a:prstGeom prst="rect">
            <a:avLst/>
          </a:prstGeom>
          <a:solidFill>
            <a:srgbClr val="232F3E"/>
          </a:solidFill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1. Amazon S3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AI 모델이 학습하고 참조할</a:t>
            </a:r>
            <a:r>
              <a:rPr b="1" lang="ko" sz="1200">
                <a:latin typeface="Arial"/>
                <a:ea typeface="Arial"/>
                <a:cs typeface="Arial"/>
                <a:sym typeface="Arial"/>
              </a:rPr>
              <a:t> 데이터와 스키마를 저장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기업 데이터 및 경제 보고서 저장 (도메인 데이터, 아티팩트)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2. Amazon Bedrock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AI 기반의 포트폴리오 생성 및 경제 데이터 분석 수행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Knowledge Base(KB)와 연결되어 사용자 요청에 대한 정보 검색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Lambda를 활용하여 사용자 요청에 맞는 작업 실행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3. AWS Lambda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Bedrock의 에이전트가 수행해야 하는 추가 연산 및 API 호출을 처리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투자 기업 포트폴리오 분석 및 동적 업데이트 자동화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1" name="Google Shape;421;p48"/>
          <p:cNvSpPr/>
          <p:nvPr/>
        </p:nvSpPr>
        <p:spPr>
          <a:xfrm>
            <a:off x="4505400" y="0"/>
            <a:ext cx="46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22" name="Google Shape;4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83225"/>
            <a:ext cx="4114799" cy="45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226500" y="177926"/>
            <a:ext cx="4000500" cy="40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아키텍처</a:t>
            </a:r>
            <a:endParaRPr/>
          </a:p>
        </p:txBody>
      </p:sp>
      <p:sp>
        <p:nvSpPr>
          <p:cNvPr id="428" name="Google Shape;428;p49"/>
          <p:cNvSpPr/>
          <p:nvPr/>
        </p:nvSpPr>
        <p:spPr>
          <a:xfrm>
            <a:off x="4505400" y="0"/>
            <a:ext cx="463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5" y="283225"/>
            <a:ext cx="4114799" cy="45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9"/>
          <p:cNvSpPr txBox="1"/>
          <p:nvPr>
            <p:ph idx="1" type="body"/>
          </p:nvPr>
        </p:nvSpPr>
        <p:spPr>
          <a:xfrm>
            <a:off x="226500" y="1093350"/>
            <a:ext cx="4000500" cy="2870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4. Amazon OpenSearch Serverless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Knowledge Base의 데이터를 인덱싱하여 AI가 빠르게 검색하도록 지원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Bedrock과 연계하여 검색 결과를 실시간 제공</a:t>
            </a:r>
            <a:br>
              <a:rPr lang="ko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5. AWS Cloud9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AI 애플리케이션을 개발하고, AWS 환경에서 </a:t>
            </a:r>
            <a:r>
              <a:rPr b="1" lang="ko" sz="1200">
                <a:latin typeface="Arial"/>
                <a:ea typeface="Arial"/>
                <a:cs typeface="Arial"/>
                <a:sym typeface="Arial"/>
              </a:rPr>
              <a:t>배포 가능</a:t>
            </a:r>
            <a:r>
              <a:rPr lang="ko" sz="1200">
                <a:latin typeface="Arial"/>
                <a:ea typeface="Arial"/>
                <a:cs typeface="Arial"/>
                <a:sym typeface="Arial"/>
              </a:rPr>
              <a:t>하도록 지원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6. Streamlit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사용자 인터페이스를 제공</a:t>
            </a:r>
            <a:r>
              <a:rPr lang="ko" sz="1200">
                <a:latin typeface="Arial"/>
                <a:ea typeface="Arial"/>
                <a:cs typeface="Arial"/>
                <a:sym typeface="Arial"/>
              </a:rPr>
              <a:t>하여 AI 기반 포트폴리오 생성 및 투자 분석 수행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ctrTitle"/>
          </p:nvPr>
        </p:nvSpPr>
        <p:spPr>
          <a:xfrm>
            <a:off x="457200" y="1219250"/>
            <a:ext cx="688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Amazon Bedrock 실습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0"/>
          <p:cNvSpPr txBox="1"/>
          <p:nvPr>
            <p:ph idx="3" type="body"/>
          </p:nvPr>
        </p:nvSpPr>
        <p:spPr>
          <a:xfrm>
            <a:off x="2446650" y="3480050"/>
            <a:ext cx="156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PPT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0"/>
          <p:cNvSpPr txBox="1"/>
          <p:nvPr>
            <p:ph idx="3" type="body"/>
          </p:nvPr>
        </p:nvSpPr>
        <p:spPr>
          <a:xfrm>
            <a:off x="4446675" y="3469938"/>
            <a:ext cx="18006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GenAI workshop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50" title="스크린샷 2025-03-26 20.24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000" y="1902720"/>
            <a:ext cx="1800600" cy="184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0" title="qrcode_ewhawomansuniversity-086374d2.mintlify.ap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675" y="1902713"/>
            <a:ext cx="1840800" cy="18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1" title="스크린샷 2025-03-26 18.41.40.png"/>
          <p:cNvPicPr preferRelativeResize="0"/>
          <p:nvPr/>
        </p:nvPicPr>
        <p:blipFill rotWithShape="1">
          <a:blip r:embed="rId3">
            <a:alphaModFix/>
          </a:blip>
          <a:srcRect b="20528" l="7037" r="9182" t="13694"/>
          <a:stretch/>
        </p:blipFill>
        <p:spPr>
          <a:xfrm>
            <a:off x="4348025" y="643300"/>
            <a:ext cx="4203200" cy="36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1"/>
          <p:cNvSpPr txBox="1"/>
          <p:nvPr/>
        </p:nvSpPr>
        <p:spPr>
          <a:xfrm>
            <a:off x="457200" y="1456650"/>
            <a:ext cx="3374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단계 4 : Amazon Bedrock 에이전트 생성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 →  </a:t>
            </a:r>
            <a:r>
              <a:rPr lang="ko" sz="2100">
                <a:solidFill>
                  <a:schemeClr val="lt1"/>
                </a:solidFill>
              </a:rPr>
              <a:t>Knowledge Base with vector store로 생성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4815425" y="2705575"/>
            <a:ext cx="20283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2"/>
          <p:cNvPicPr preferRelativeResize="0"/>
          <p:nvPr/>
        </p:nvPicPr>
        <p:blipFill rotWithShape="1">
          <a:blip r:embed="rId3">
            <a:alphaModFix/>
          </a:blip>
          <a:srcRect b="20732" l="5445" r="7711" t="13490"/>
          <a:stretch/>
        </p:blipFill>
        <p:spPr>
          <a:xfrm>
            <a:off x="4337925" y="751275"/>
            <a:ext cx="4288251" cy="364095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/>
        </p:nvSpPr>
        <p:spPr>
          <a:xfrm>
            <a:off x="457200" y="1456650"/>
            <a:ext cx="381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단계 4 : Amazon Bedrock 에이전트 생성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 →  </a:t>
            </a:r>
            <a:r>
              <a:rPr lang="ko" sz="2100">
                <a:solidFill>
                  <a:schemeClr val="lt1"/>
                </a:solidFill>
              </a:rPr>
              <a:t>Action group schema에서 S3 artifact Url 설정 추가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4633550" y="2321650"/>
            <a:ext cx="3887400" cy="164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/>
        </p:nvSpPr>
        <p:spPr>
          <a:xfrm>
            <a:off x="457200" y="1456650"/>
            <a:ext cx="38193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단계 5: Knowledge base(KB)에 지침 추가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 →  Advanced prompts </a:t>
            </a:r>
            <a:r>
              <a:rPr lang="ko" sz="2000">
                <a:solidFill>
                  <a:schemeClr val="lt1"/>
                </a:solidFill>
              </a:rPr>
              <a:t>대신 Orchestration </a:t>
            </a:r>
            <a:r>
              <a:rPr lang="ko" sz="2000">
                <a:solidFill>
                  <a:schemeClr val="lt1"/>
                </a:solidFill>
              </a:rPr>
              <a:t>Strategy에서 수정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lt1"/>
                </a:solidFill>
              </a:rPr>
              <a:t> →  수정 후 Overridden 확인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 rotWithShape="1">
          <a:blip r:embed="rId3">
            <a:alphaModFix/>
          </a:blip>
          <a:srcRect b="28670" l="3742" r="7777" t="13068"/>
          <a:stretch/>
        </p:blipFill>
        <p:spPr>
          <a:xfrm>
            <a:off x="4276500" y="522075"/>
            <a:ext cx="3819301" cy="28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 rotWithShape="1">
          <a:blip r:embed="rId4">
            <a:alphaModFix/>
          </a:blip>
          <a:srcRect b="30923" l="9647" r="10886" t="33442"/>
          <a:stretch/>
        </p:blipFill>
        <p:spPr>
          <a:xfrm>
            <a:off x="5059550" y="2946975"/>
            <a:ext cx="3667698" cy="18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/>
          <p:nvPr/>
        </p:nvSpPr>
        <p:spPr>
          <a:xfrm>
            <a:off x="4572000" y="1008125"/>
            <a:ext cx="13218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2" name="Google Shape;462;p53"/>
          <p:cNvSpPr/>
          <p:nvPr/>
        </p:nvSpPr>
        <p:spPr>
          <a:xfrm>
            <a:off x="6815100" y="3656175"/>
            <a:ext cx="877200" cy="31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820750" y="193325"/>
            <a:ext cx="600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ACC(AWS Cloud Clubs) Korea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215000" y="3026575"/>
            <a:ext cx="855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AWS에서 지원하는 대학생 커뮤니티로,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여러 학교에서 선발된 캡틴들을 중심으로 운영되고 있어요.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대학생들이 다양한 개발 분야와 커리어에 관련된 지식과 경험을 공유할 수 있는 자리를 만들어요!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대부분의 이벤트는 공개 이벤트로, 대학생이라면 누구나 참여할 수 있어요.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몇몇 학교에는 지부가 존재하고, 지부에서는 학교별로 활동을 해요.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66" name="Google Shape;166;p27" title="IMG_6324.JPG"/>
          <p:cNvPicPr preferRelativeResize="0"/>
          <p:nvPr/>
        </p:nvPicPr>
        <p:blipFill rotWithShape="1">
          <a:blip r:embed="rId4">
            <a:alphaModFix/>
          </a:blip>
          <a:srcRect b="0" l="10467" r="15921" t="0"/>
          <a:stretch/>
        </p:blipFill>
        <p:spPr>
          <a:xfrm>
            <a:off x="2870775" y="978725"/>
            <a:ext cx="3020749" cy="18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 title="IMG_124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93" y="992437"/>
            <a:ext cx="2527268" cy="18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 title="IMG_6501.jpg"/>
          <p:cNvPicPr preferRelativeResize="0"/>
          <p:nvPr/>
        </p:nvPicPr>
        <p:blipFill rotWithShape="1">
          <a:blip r:embed="rId6">
            <a:alphaModFix/>
          </a:blip>
          <a:srcRect b="-2322" l="10098" r="10010" t="32367"/>
          <a:stretch/>
        </p:blipFill>
        <p:spPr>
          <a:xfrm>
            <a:off x="6020050" y="978725"/>
            <a:ext cx="2886001" cy="18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ctrTitle"/>
          </p:nvPr>
        </p:nvSpPr>
        <p:spPr>
          <a:xfrm>
            <a:off x="463049" y="2677469"/>
            <a:ext cx="4845900" cy="484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단계5: 설정테스트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4"/>
          <p:cNvSpPr txBox="1"/>
          <p:nvPr>
            <p:ph idx="1" type="subTitle"/>
          </p:nvPr>
        </p:nvSpPr>
        <p:spPr>
          <a:xfrm>
            <a:off x="463050" y="3209750"/>
            <a:ext cx="3342000" cy="1066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Edit in Agent Builder &gt; prepare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활성화 &gt; save and exit&gt; status 확인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54" title="스크린샷 2025-03-27 오후 1.56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300" y="2239402"/>
            <a:ext cx="4243448" cy="274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 title="스크린샷 2025-03-27 오후 1.56.17.png"/>
          <p:cNvPicPr preferRelativeResize="0"/>
          <p:nvPr/>
        </p:nvPicPr>
        <p:blipFill rotWithShape="1">
          <a:blip r:embed="rId4">
            <a:alphaModFix/>
          </a:blip>
          <a:srcRect b="42482" l="0" r="0" t="0"/>
          <a:stretch/>
        </p:blipFill>
        <p:spPr>
          <a:xfrm>
            <a:off x="2831425" y="311875"/>
            <a:ext cx="4414650" cy="19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4"/>
          <p:cNvSpPr/>
          <p:nvPr/>
        </p:nvSpPr>
        <p:spPr>
          <a:xfrm>
            <a:off x="4742100" y="756100"/>
            <a:ext cx="768900" cy="23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2" name="Google Shape;472;p54"/>
          <p:cNvSpPr/>
          <p:nvPr/>
        </p:nvSpPr>
        <p:spPr>
          <a:xfrm>
            <a:off x="6432675" y="3403575"/>
            <a:ext cx="1321800" cy="40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463050" y="4408425"/>
            <a:ext cx="3342000" cy="2493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ko" sz="1300">
                <a:latin typeface="Arial"/>
                <a:ea typeface="Arial"/>
                <a:cs typeface="Arial"/>
                <a:sym typeface="Arial"/>
              </a:rPr>
              <a:t>save를 누른 뒤 prepare이 활성화 됩니다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ctrTitle"/>
          </p:nvPr>
        </p:nvSpPr>
        <p:spPr>
          <a:xfrm>
            <a:off x="457200" y="1594621"/>
            <a:ext cx="3603600" cy="9003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단계9: Streamlit 앱 설정 및 실행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5"/>
          <p:cNvSpPr txBox="1"/>
          <p:nvPr>
            <p:ph idx="1" type="subTitle"/>
          </p:nvPr>
        </p:nvSpPr>
        <p:spPr>
          <a:xfrm>
            <a:off x="457199" y="2855839"/>
            <a:ext cx="4845900" cy="9003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Arial"/>
                <a:ea typeface="Arial"/>
                <a:cs typeface="Arial"/>
                <a:sym typeface="Arial"/>
              </a:rPr>
              <a:t>agentId </a:t>
            </a:r>
            <a:r>
              <a:rPr lang="ko" sz="2000">
                <a:latin typeface="Arial"/>
                <a:ea typeface="Arial"/>
                <a:cs typeface="Arial"/>
                <a:sym typeface="Arial"/>
              </a:rPr>
              <a:t>및 agentAliasId 변수는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Arial"/>
                <a:ea typeface="Arial"/>
                <a:cs typeface="Arial"/>
                <a:sym typeface="Arial"/>
              </a:rPr>
              <a:t>Bedrock &gt; Agents&gt; 만들어둔 agent의 id와 아래로 스크롤해서 Alias 탭에 있는 id 복붙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5"/>
          <p:cNvSpPr txBox="1"/>
          <p:nvPr>
            <p:ph idx="3" type="body"/>
          </p:nvPr>
        </p:nvSpPr>
        <p:spPr>
          <a:xfrm>
            <a:off x="503876" y="2433300"/>
            <a:ext cx="3976800" cy="276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cloud9 IDE invoke_agent.py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코드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55" title="스크린샷 2025-03-27 오후 2.45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50" y="228600"/>
            <a:ext cx="3701974" cy="27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5" title="스크린샷 2025-03-27 오후 2.45.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750" y="3054777"/>
            <a:ext cx="3788773" cy="19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5"/>
          <p:cNvSpPr/>
          <p:nvPr/>
        </p:nvSpPr>
        <p:spPr>
          <a:xfrm>
            <a:off x="6973125" y="905450"/>
            <a:ext cx="843600" cy="27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5482600" y="4455725"/>
            <a:ext cx="843600" cy="27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2067200" y="2113725"/>
            <a:ext cx="423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idx="1" type="subTitle"/>
          </p:nvPr>
        </p:nvSpPr>
        <p:spPr>
          <a:xfrm>
            <a:off x="457201" y="1097175"/>
            <a:ext cx="7042200" cy="16692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cloud9 폴더 이동 명령어 : 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cd ~/environment/bedrock-agents-streamlit-main/streamlet_app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91" name="Google Shape;491;p56"/>
          <p:cNvSpPr txBox="1"/>
          <p:nvPr>
            <p:ph idx="3" type="body"/>
          </p:nvPr>
        </p:nvSpPr>
        <p:spPr>
          <a:xfrm>
            <a:off x="3890849" y="2766384"/>
            <a:ext cx="2848200" cy="276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6" title="스크린샷 2025-03-27 오후 8.04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54" y="2344149"/>
            <a:ext cx="8123899" cy="14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/>
          <p:nvPr/>
        </p:nvSpPr>
        <p:spPr>
          <a:xfrm>
            <a:off x="3632100" y="3164638"/>
            <a:ext cx="939900" cy="26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4" name="Google Shape;494;p56"/>
          <p:cNvSpPr txBox="1"/>
          <p:nvPr>
            <p:ph idx="4" type="body"/>
          </p:nvPr>
        </p:nvSpPr>
        <p:spPr>
          <a:xfrm>
            <a:off x="4237799" y="2890425"/>
            <a:ext cx="2848200" cy="2355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streamlet_app </a:t>
            </a:r>
            <a:r>
              <a:rPr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 바꿀 것 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/>
          <p:nvPr>
            <p:ph idx="4" type="body"/>
          </p:nvPr>
        </p:nvSpPr>
        <p:spPr>
          <a:xfrm>
            <a:off x="233050" y="2571750"/>
            <a:ext cx="8817600" cy="2444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app.py 코드 수정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 human_image = Image.open('/home/ubuntu/environment/bedrock-agents-streamlit-main/streamlit_app/human_face.png')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robot_image =Image.open('/home/ubuntu/environment/bedrock-agents-streamlit-main/streamlit_app/robot_face.jpg')</a:t>
            </a:r>
            <a:endParaRPr sz="1700"/>
          </a:p>
        </p:txBody>
      </p:sp>
      <p:pic>
        <p:nvPicPr>
          <p:cNvPr id="500" name="Google Shape;500;p57" title="스크린샷 2025-03-27 오후 3.01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50" y="271275"/>
            <a:ext cx="7688852" cy="21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7"/>
          <p:cNvSpPr/>
          <p:nvPr/>
        </p:nvSpPr>
        <p:spPr>
          <a:xfrm>
            <a:off x="3411175" y="1425725"/>
            <a:ext cx="5639400" cy="44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2" name="Google Shape;502;p57"/>
          <p:cNvSpPr/>
          <p:nvPr/>
        </p:nvSpPr>
        <p:spPr>
          <a:xfrm>
            <a:off x="1537900" y="1266063"/>
            <a:ext cx="939900" cy="26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8"/>
          <p:cNvSpPr txBox="1"/>
          <p:nvPr>
            <p:ph idx="1" type="subTitle"/>
          </p:nvPr>
        </p:nvSpPr>
        <p:spPr>
          <a:xfrm>
            <a:off x="457199" y="1330050"/>
            <a:ext cx="3090000" cy="2285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Arial"/>
                <a:ea typeface="Arial"/>
                <a:cs typeface="Arial"/>
                <a:sym typeface="Arial"/>
              </a:rPr>
              <a:t>Preview Running Application 가 안된다면?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Arial"/>
                <a:ea typeface="Arial"/>
                <a:cs typeface="Arial"/>
                <a:sym typeface="Arial"/>
              </a:rPr>
              <a:t>서드파티 쿠키 허용해야 함. 사파리의 경우 상단 탭의 설정&gt;크로스 추척 방지 해제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8" title="스크린샷 2025-03-27 오후 8.01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199" y="460150"/>
            <a:ext cx="2152975" cy="27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8" title="스크린샷 2025-03-27 오후 8.01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900" y="2057400"/>
            <a:ext cx="4490502" cy="19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8"/>
          <p:cNvSpPr/>
          <p:nvPr/>
        </p:nvSpPr>
        <p:spPr>
          <a:xfrm>
            <a:off x="3651475" y="1018300"/>
            <a:ext cx="2048700" cy="44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1" name="Google Shape;511;p58"/>
          <p:cNvSpPr/>
          <p:nvPr/>
        </p:nvSpPr>
        <p:spPr>
          <a:xfrm>
            <a:off x="5558825" y="2516450"/>
            <a:ext cx="2048700" cy="32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ctrTitle"/>
          </p:nvPr>
        </p:nvSpPr>
        <p:spPr>
          <a:xfrm>
            <a:off x="457200" y="1219250"/>
            <a:ext cx="6884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Amazon Bedrock Agent를 이용하여 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Application 구축하기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9"/>
          <p:cNvSpPr txBox="1"/>
          <p:nvPr>
            <p:ph idx="3" type="body"/>
          </p:nvPr>
        </p:nvSpPr>
        <p:spPr>
          <a:xfrm>
            <a:off x="6140238" y="4266600"/>
            <a:ext cx="180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이벤트 만족도조사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59" title="qrcode_docs.google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825" y="2254000"/>
            <a:ext cx="1997425" cy="18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9"/>
          <p:cNvSpPr txBox="1"/>
          <p:nvPr/>
        </p:nvSpPr>
        <p:spPr>
          <a:xfrm>
            <a:off x="432600" y="2881775"/>
            <a:ext cx="4139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</a:rPr>
              <a:t>워크숍 링크:</a:t>
            </a:r>
            <a:r>
              <a:rPr b="1" lang="ko" sz="1800">
                <a:solidFill>
                  <a:schemeClr val="lt1"/>
                </a:solidFill>
              </a:rPr>
              <a:t> 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520" name="Google Shape;520;p59"/>
          <p:cNvSpPr txBox="1"/>
          <p:nvPr/>
        </p:nvSpPr>
        <p:spPr>
          <a:xfrm>
            <a:off x="421725" y="3320625"/>
            <a:ext cx="272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 u="sng">
                <a:solidFill>
                  <a:srgbClr val="C9DAF8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https://catalog.us-east-1.prod.workshops.aws/workshops/4946ffd9-cee8-4c32-a982-d983d1768890/ko-KR</a:t>
            </a:r>
            <a:endParaRPr b="1" sz="1500">
              <a:solidFill>
                <a:srgbClr val="C9DAF8"/>
              </a:solidFill>
            </a:endParaRPr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675" y="2254000"/>
            <a:ext cx="1878150" cy="18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9"/>
          <p:cNvSpPr txBox="1"/>
          <p:nvPr>
            <p:ph idx="3" type="body"/>
          </p:nvPr>
        </p:nvSpPr>
        <p:spPr>
          <a:xfrm>
            <a:off x="3947438" y="4310950"/>
            <a:ext cx="180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 sz="1700">
                <a:latin typeface="Arial"/>
                <a:ea typeface="Arial"/>
                <a:cs typeface="Arial"/>
                <a:sym typeface="Arial"/>
              </a:rPr>
              <a:t>GenAI 워크숍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820750" y="193325"/>
            <a:ext cx="600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ACC(AWS Cloud Clubs) Korea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256350" y="1695225"/>
            <a:ext cx="8112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2025년 상반기 주요 활동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✅ 현직 AWS 엔지니어와 함께하는 Cloud Deep Dive (2/19 수)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✅ Generative AI workshop (3/28 금)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AWS Student Community Day (5/24 토)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방학 프로젝트 &amp; 해커톤 (7~8월)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/>
        </p:nvSpPr>
        <p:spPr>
          <a:xfrm>
            <a:off x="820750" y="193325"/>
            <a:ext cx="600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ACC(AWS Cloud Clubs) Korea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65675" y="673925"/>
            <a:ext cx="9031800" cy="4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lt1"/>
                </a:solidFill>
              </a:rPr>
              <a:t>🎤</a:t>
            </a:r>
            <a:r>
              <a:rPr b="1" lang="ko" sz="1700">
                <a:solidFill>
                  <a:schemeClr val="lt1"/>
                </a:solidFill>
              </a:rPr>
              <a:t>AWS Student Community Day 2025를 빛내 주실 연사자 분들을 찾습니다!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</a:rPr>
              <a:t>[행사 정보]</a:t>
            </a:r>
            <a:r>
              <a:rPr lang="ko" sz="1300">
                <a:solidFill>
                  <a:schemeClr val="lt1"/>
                </a:solidFill>
              </a:rPr>
              <a:t>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행사일</a:t>
            </a:r>
            <a:r>
              <a:rPr lang="ko" sz="1200">
                <a:solidFill>
                  <a:schemeClr val="lt1"/>
                </a:solidFill>
              </a:rPr>
              <a:t>: 2025년 5월 24일 (토)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행사 장소</a:t>
            </a:r>
            <a:r>
              <a:rPr lang="ko" sz="1200">
                <a:solidFill>
                  <a:schemeClr val="lt1"/>
                </a:solidFill>
              </a:rPr>
              <a:t>: AWS Korea (역삼 센터필드 EAST 18층)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</a:rPr>
              <a:t>[연사자 모집 정보] 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모집 대상</a:t>
            </a:r>
            <a:r>
              <a:rPr lang="ko" sz="1200">
                <a:solidFill>
                  <a:schemeClr val="lt1"/>
                </a:solidFill>
              </a:rPr>
              <a:t>: 대학생들에게 자신만의 경험과 지식을 나누어줄 수 있는 누구나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(대학생, 주니어, 시니어 등)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주제</a:t>
            </a:r>
            <a:r>
              <a:rPr lang="ko" sz="1200">
                <a:solidFill>
                  <a:schemeClr val="lt1"/>
                </a:solidFill>
              </a:rPr>
              <a:t>: 클라우드 기술, 웹 기술, 커리어, 개인적인 경험기 등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대학생들을 대상으로 한 세션이라면 현재는 주제에 큰 제한을 두지 않고 있습니다. 자유롭게 신청해주세요!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연사자 모집 기간</a:t>
            </a:r>
            <a:r>
              <a:rPr lang="ko" sz="1200">
                <a:solidFill>
                  <a:schemeClr val="lt1"/>
                </a:solidFill>
              </a:rPr>
              <a:t>: 2025년 4월 13일 (일) 23:59 까지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</a:rPr>
              <a:t>📌 </a:t>
            </a:r>
            <a:r>
              <a:rPr b="1" lang="ko" sz="1200">
                <a:solidFill>
                  <a:schemeClr val="lt1"/>
                </a:solidFill>
              </a:rPr>
              <a:t>연사자 혜택</a:t>
            </a:r>
            <a:r>
              <a:rPr lang="ko" sz="1200">
                <a:solidFill>
                  <a:schemeClr val="lt1"/>
                </a:solidFill>
              </a:rPr>
              <a:t>: 연사자 전용 SWAG (후드집업 예정)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183" name="Google Shape;183;p29" title="qrcode_tally.s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350" y="2781775"/>
            <a:ext cx="2184825" cy="21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6830350" y="2356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[문의 및 지원]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/>
        </p:nvSpPr>
        <p:spPr>
          <a:xfrm>
            <a:off x="820750" y="193325"/>
            <a:ext cx="600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ACC(AWS Cloud Clubs) Korea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256350" y="1695225"/>
            <a:ext cx="8112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Meetup 페이지 =&gt; </a:t>
            </a:r>
            <a:r>
              <a:rPr b="1" lang="ko" sz="1600" u="sng">
                <a:solidFill>
                  <a:schemeClr val="hlink"/>
                </a:solidFill>
                <a:hlinkClick r:id="rId4"/>
              </a:rPr>
              <a:t>meetup.com/aws-cloud-club-in-south-korea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ko" sz="1600">
                <a:solidFill>
                  <a:schemeClr val="lt1"/>
                </a:solidFill>
              </a:rPr>
              <a:t>공식 홈페이지 =&gt; </a:t>
            </a:r>
            <a:r>
              <a:rPr b="1" lang="ko" sz="1600" u="sng">
                <a:solidFill>
                  <a:schemeClr val="hlink"/>
                </a:solidFill>
                <a:hlinkClick r:id="rId5"/>
              </a:rPr>
              <a:t>awscloudclubs.kr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</a:rPr>
              <a:t>궁금한 점은 언제든 공식 홈페이지를 통해 문의해주세요!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Overview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414650" y="1479925"/>
            <a:ext cx="7514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AutoNum type="arabicPeriod"/>
            </a:pPr>
            <a:r>
              <a:rPr b="1" lang="ko" sz="2500">
                <a:solidFill>
                  <a:schemeClr val="lt1"/>
                </a:solidFill>
              </a:rPr>
              <a:t>AWS Cloud Clubs 소개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414656" y="2606194"/>
            <a:ext cx="72864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2. </a:t>
            </a:r>
            <a:r>
              <a:rPr b="1" lang="ko" sz="2500">
                <a:solidFill>
                  <a:schemeClr val="accent1"/>
                </a:solidFill>
              </a:rPr>
              <a:t>Amazon Bedrock</a:t>
            </a:r>
            <a:r>
              <a:rPr b="1" lang="ko" sz="2500">
                <a:solidFill>
                  <a:schemeClr val="lt1"/>
                </a:solidFill>
              </a:rPr>
              <a:t> - S3 - Lambda</a:t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</a:rPr>
              <a:t>3. 실습  </a:t>
            </a:r>
            <a:endParaRPr b="1" i="0" sz="25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Amazon Bedrock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896950" y="440675"/>
            <a:ext cx="7902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파운데이션 모델(FM)을  사용하여 생성형 AI 애플리케이션을 구축하고 확장하는 가장 쉬운 방법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>
            <p:ph idx="2" type="body"/>
          </p:nvPr>
        </p:nvSpPr>
        <p:spPr>
          <a:xfrm>
            <a:off x="896950" y="3929150"/>
            <a:ext cx="814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인프라 관리가 필요 없는 </a:t>
            </a: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서버리스 API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로써 아마존 타이탄과 서드파티 업체의 대규모 모델 제공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00" y="1610450"/>
            <a:ext cx="5037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75" y="2727700"/>
            <a:ext cx="364325" cy="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00" y="3015825"/>
            <a:ext cx="364325" cy="3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2" type="body"/>
          </p:nvPr>
        </p:nvSpPr>
        <p:spPr>
          <a:xfrm>
            <a:off x="820750" y="1922125"/>
            <a:ext cx="125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Prompt / text embedding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/>
          <p:nvPr>
            <p:ph idx="2" type="body"/>
          </p:nvPr>
        </p:nvSpPr>
        <p:spPr>
          <a:xfrm>
            <a:off x="773888" y="3188100"/>
            <a:ext cx="12579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FIne-tune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2043925" y="201177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2"/>
          <p:cNvCxnSpPr/>
          <p:nvPr/>
        </p:nvCxnSpPr>
        <p:spPr>
          <a:xfrm>
            <a:off x="2043925" y="309202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2"/>
          <p:cNvSpPr/>
          <p:nvPr/>
        </p:nvSpPr>
        <p:spPr>
          <a:xfrm>
            <a:off x="2815525" y="1583250"/>
            <a:ext cx="1072200" cy="194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API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Layer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Amazon Bedrock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(serverless)</a:t>
            </a:r>
            <a:endParaRPr b="1" sz="1200"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200" y="1556475"/>
            <a:ext cx="1786950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4114025" y="2863188"/>
            <a:ext cx="1047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Amazon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Bedrock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/>
        </p:nvSpPr>
        <p:spPr>
          <a:xfrm>
            <a:off x="820750" y="193325"/>
            <a:ext cx="4710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lang="ko" sz="2600">
                <a:solidFill>
                  <a:schemeClr val="lt1"/>
                </a:solidFill>
              </a:rPr>
              <a:t>Amazon Bedrock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23" name="Google Shape;223;p33"/>
          <p:cNvSpPr txBox="1"/>
          <p:nvPr>
            <p:ph idx="2" type="body"/>
          </p:nvPr>
        </p:nvSpPr>
        <p:spPr>
          <a:xfrm>
            <a:off x="896950" y="440675"/>
            <a:ext cx="79023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파운데이션 모델(FM)을  사용하여 생성형 AI 애플리케이션을 구축하고 확장하는 가장 쉬운 방법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 txBox="1"/>
          <p:nvPr>
            <p:ph idx="2" type="body"/>
          </p:nvPr>
        </p:nvSpPr>
        <p:spPr>
          <a:xfrm>
            <a:off x="998950" y="3945900"/>
            <a:ext cx="800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인프라 관리가 필요 없는 </a:t>
            </a:r>
            <a:r>
              <a:rPr b="1" lang="ko" sz="1500"/>
              <a:t>서버리스 API</a:t>
            </a:r>
            <a:r>
              <a:rPr lang="ko" sz="1500"/>
              <a:t> 로써 아마존 타이탄과 서드파티 업체의 대규모 모델 제공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500"/>
              <a:t> 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500"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3" y="-22027"/>
            <a:ext cx="875775" cy="8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200" y="1610450"/>
            <a:ext cx="5037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75" y="2727700"/>
            <a:ext cx="364325" cy="3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00" y="3015825"/>
            <a:ext cx="364325" cy="3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820750" y="1922125"/>
            <a:ext cx="125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/>
              <a:t>Prompt / text embedding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30" name="Google Shape;230;p33"/>
          <p:cNvSpPr txBox="1"/>
          <p:nvPr>
            <p:ph idx="2" type="body"/>
          </p:nvPr>
        </p:nvSpPr>
        <p:spPr>
          <a:xfrm>
            <a:off x="773888" y="3188100"/>
            <a:ext cx="12579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ko"/>
              <a:t>FIne-tune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1"/>
          </a:p>
        </p:txBody>
      </p:sp>
      <p:cxnSp>
        <p:nvCxnSpPr>
          <p:cNvPr id="231" name="Google Shape;231;p33"/>
          <p:cNvCxnSpPr/>
          <p:nvPr/>
        </p:nvCxnSpPr>
        <p:spPr>
          <a:xfrm>
            <a:off x="2043925" y="201177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2043925" y="3092025"/>
            <a:ext cx="5181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3"/>
          <p:cNvSpPr/>
          <p:nvPr/>
        </p:nvSpPr>
        <p:spPr>
          <a:xfrm>
            <a:off x="2815525" y="1583250"/>
            <a:ext cx="1032300" cy="194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API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Layer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Amazon Bedrock</a:t>
            </a:r>
            <a:endParaRPr b="1"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lay"/>
                <a:ea typeface="Play"/>
                <a:cs typeface="Play"/>
                <a:sym typeface="Play"/>
              </a:rPr>
              <a:t>(serverless)</a:t>
            </a:r>
            <a:endParaRPr b="1" sz="1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200" y="1556475"/>
            <a:ext cx="1786950" cy="1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4114025" y="2863188"/>
            <a:ext cx="1047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Amazon 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Bedrock</a:t>
            </a:r>
            <a:endParaRPr b="1" sz="12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820750" y="1242200"/>
            <a:ext cx="4266900" cy="3415500"/>
          </a:xfrm>
          <a:prstGeom prst="rect">
            <a:avLst/>
          </a:prstGeom>
          <a:solidFill>
            <a:srgbClr val="4860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" sz="1600">
                <a:solidFill>
                  <a:schemeClr val="lt1"/>
                </a:solidFill>
                <a:highlight>
                  <a:schemeClr val="dk1"/>
                </a:highlight>
              </a:rPr>
              <a:t>레이블이 지정되지 않은</a:t>
            </a:r>
            <a:r>
              <a:rPr b="1" lang="ko" sz="1600">
                <a:solidFill>
                  <a:schemeClr val="lt1"/>
                </a:solidFill>
              </a:rPr>
              <a:t> 광범위한 데이터 세트에 대해 사전 훈련된 모델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ko" sz="1500">
                <a:solidFill>
                  <a:schemeClr val="lt1"/>
                </a:solidFill>
              </a:rPr>
              <a:t>텍스트 생성, 기계 번역, 언어 분류 등 여러 작업에서 적용가능한 일반화된 데이터 표현을 학습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500"/>
              <a:buFont typeface="Play"/>
              <a:buChar char="●"/>
            </a:pPr>
            <a:r>
              <a:rPr lang="ko" sz="1500">
                <a:solidFill>
                  <a:schemeClr val="lt1"/>
                </a:solidFill>
              </a:rPr>
              <a:t>특정 작업에 맞게 </a:t>
            </a:r>
            <a:r>
              <a:rPr b="1" lang="ko" sz="1500">
                <a:solidFill>
                  <a:schemeClr val="lt1"/>
                </a:solidFill>
              </a:rPr>
              <a:t>추가 학습(fine-tuning)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850450" y="657675"/>
            <a:ext cx="1787100" cy="44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38" name="Google Shape;238;p33" title="스크린샷 2025-03-26 21.07.5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9763"/>
            <a:ext cx="9144000" cy="512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WS Confidential Dark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